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0"/>
  </p:notesMasterIdLst>
  <p:sldIdLst>
    <p:sldId id="616" r:id="rId2"/>
    <p:sldId id="539" r:id="rId3"/>
    <p:sldId id="824" r:id="rId4"/>
    <p:sldId id="612" r:id="rId5"/>
    <p:sldId id="638" r:id="rId6"/>
    <p:sldId id="703" r:id="rId7"/>
    <p:sldId id="704" r:id="rId8"/>
    <p:sldId id="705" r:id="rId9"/>
    <p:sldId id="708" r:id="rId10"/>
    <p:sldId id="706" r:id="rId11"/>
    <p:sldId id="707" r:id="rId12"/>
    <p:sldId id="709" r:id="rId13"/>
    <p:sldId id="812" r:id="rId14"/>
    <p:sldId id="813" r:id="rId15"/>
    <p:sldId id="814" r:id="rId16"/>
    <p:sldId id="815" r:id="rId17"/>
    <p:sldId id="816" r:id="rId18"/>
    <p:sldId id="817" r:id="rId19"/>
    <p:sldId id="818" r:id="rId20"/>
    <p:sldId id="819" r:id="rId21"/>
    <p:sldId id="710" r:id="rId22"/>
    <p:sldId id="832" r:id="rId23"/>
    <p:sldId id="808" r:id="rId24"/>
    <p:sldId id="685" r:id="rId25"/>
    <p:sldId id="809" r:id="rId26"/>
    <p:sldId id="694" r:id="rId27"/>
    <p:sldId id="833" r:id="rId28"/>
    <p:sldId id="695" r:id="rId29"/>
    <p:sldId id="696" r:id="rId30"/>
    <p:sldId id="686" r:id="rId31"/>
    <p:sldId id="687" r:id="rId32"/>
    <p:sldId id="688" r:id="rId33"/>
    <p:sldId id="690" r:id="rId34"/>
    <p:sldId id="721" r:id="rId35"/>
    <p:sldId id="722" r:id="rId36"/>
    <p:sldId id="723" r:id="rId37"/>
    <p:sldId id="724" r:id="rId38"/>
    <p:sldId id="697" r:id="rId39"/>
    <p:sldId id="698" r:id="rId40"/>
    <p:sldId id="689" r:id="rId41"/>
    <p:sldId id="699" r:id="rId42"/>
    <p:sldId id="700" r:id="rId43"/>
    <p:sldId id="701" r:id="rId44"/>
    <p:sldId id="702" r:id="rId45"/>
    <p:sldId id="830" r:id="rId46"/>
    <p:sldId id="713" r:id="rId47"/>
    <p:sldId id="711" r:id="rId48"/>
    <p:sldId id="712" r:id="rId49"/>
    <p:sldId id="714" r:id="rId50"/>
    <p:sldId id="715" r:id="rId51"/>
    <p:sldId id="716" r:id="rId52"/>
    <p:sldId id="717" r:id="rId53"/>
    <p:sldId id="718" r:id="rId54"/>
    <p:sldId id="678" r:id="rId55"/>
    <p:sldId id="679" r:id="rId56"/>
    <p:sldId id="821" r:id="rId57"/>
    <p:sldId id="680" r:id="rId58"/>
    <p:sldId id="681" r:id="rId59"/>
    <p:sldId id="682" r:id="rId60"/>
    <p:sldId id="683" r:id="rId61"/>
    <p:sldId id="820" r:id="rId62"/>
    <p:sldId id="822" r:id="rId63"/>
    <p:sldId id="826" r:id="rId64"/>
    <p:sldId id="719" r:id="rId65"/>
    <p:sldId id="827" r:id="rId66"/>
    <p:sldId id="828" r:id="rId67"/>
    <p:sldId id="829" r:id="rId68"/>
    <p:sldId id="831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50D29A-582B-7A4C-9027-24A3EB20882B}">
          <p14:sldIdLst>
            <p14:sldId id="616"/>
            <p14:sldId id="539"/>
            <p14:sldId id="824"/>
            <p14:sldId id="612"/>
          </p14:sldIdLst>
        </p14:section>
        <p14:section name="From last time...." id="{B5C4E19D-E64D-6D45-A013-01E9DF3F13A8}">
          <p14:sldIdLst>
            <p14:sldId id="638"/>
          </p14:sldIdLst>
        </p14:section>
        <p14:section name="Untitled Section" id="{1ADA948D-6213-0945-AF8D-765C063B42D1}">
          <p14:sldIdLst/>
        </p14:section>
        <p14:section name="Untitled Section" id="{FF34CF78-23B5-8D49-B715-A4466EE5CA8D}">
          <p14:sldIdLst>
            <p14:sldId id="703"/>
            <p14:sldId id="704"/>
            <p14:sldId id="705"/>
            <p14:sldId id="708"/>
            <p14:sldId id="706"/>
            <p14:sldId id="707"/>
            <p14:sldId id="709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710"/>
            <p14:sldId id="832"/>
            <p14:sldId id="808"/>
            <p14:sldId id="685"/>
            <p14:sldId id="809"/>
            <p14:sldId id="694"/>
            <p14:sldId id="833"/>
            <p14:sldId id="695"/>
            <p14:sldId id="696"/>
            <p14:sldId id="686"/>
            <p14:sldId id="687"/>
            <p14:sldId id="688"/>
            <p14:sldId id="690"/>
            <p14:sldId id="721"/>
            <p14:sldId id="722"/>
            <p14:sldId id="723"/>
            <p14:sldId id="724"/>
            <p14:sldId id="697"/>
            <p14:sldId id="698"/>
            <p14:sldId id="689"/>
            <p14:sldId id="699"/>
            <p14:sldId id="700"/>
            <p14:sldId id="701"/>
            <p14:sldId id="702"/>
            <p14:sldId id="830"/>
            <p14:sldId id="713"/>
            <p14:sldId id="711"/>
            <p14:sldId id="712"/>
            <p14:sldId id="714"/>
            <p14:sldId id="715"/>
            <p14:sldId id="716"/>
            <p14:sldId id="717"/>
            <p14:sldId id="718"/>
            <p14:sldId id="678"/>
            <p14:sldId id="679"/>
            <p14:sldId id="821"/>
            <p14:sldId id="680"/>
            <p14:sldId id="681"/>
            <p14:sldId id="682"/>
            <p14:sldId id="683"/>
            <p14:sldId id="820"/>
            <p14:sldId id="822"/>
            <p14:sldId id="826"/>
            <p14:sldId id="719"/>
            <p14:sldId id="827"/>
            <p14:sldId id="828"/>
            <p14:sldId id="829"/>
          </p14:sldIdLst>
        </p14:section>
        <p14:section name="Activity" id="{C6BE9156-838F-1F4C-8084-F9CD271B4085}">
          <p14:sldIdLst>
            <p14:sldId id="831"/>
          </p14:sldIdLst>
        </p14:section>
        <p14:section name="visual channels" id="{E9BF5E48-43D2-A145-8950-C08719C25A3C}">
          <p14:sldIdLst/>
        </p14:section>
        <p14:section name="D3" id="{756E9A1E-166D-CB4D-9CF8-96C540E51F30}">
          <p14:sldIdLst/>
        </p14:section>
        <p14:section name="Javascript functions" id="{951BC8E0-3129-8F40-AAD5-ED1CD6730A60}">
          <p14:sldIdLst/>
        </p14:section>
        <p14:section name="d3" id="{0542C14F-44C4-1342-BAAF-7CC9E770603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02"/>
    <p:restoredTop sz="96327"/>
  </p:normalViewPr>
  <p:slideViewPr>
    <p:cSldViewPr snapToGrid="0" snapToObjects="1">
      <p:cViewPr>
        <p:scale>
          <a:sx n="101" d="100"/>
          <a:sy n="101" d="100"/>
        </p:scale>
        <p:origin x="165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D0D6C-137D-024A-9792-1378B1392CBD}" type="datetimeFigureOut">
              <a:rPr lang="en-US" smtClean="0"/>
              <a:t>2/3/25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CFF83-FE40-E34E-9A43-68AFB1B45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0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8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4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19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91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96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89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17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04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56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07F4-E8CE-982D-687C-31B596446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2A371-5F1D-6653-D9A4-570408667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FBD3B-5F08-1722-EF0A-B2BC52BE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21BB2-6DD9-C27C-2446-DFF922F09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30553-7B18-AC24-75F6-CFD79607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87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0E00A-4C71-F1A5-4A63-576BADE5A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92A95-B08A-2A25-C0D1-772CA7353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C4E2A-E6CD-D9C9-7FF0-16DE1DEC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5C506-DE18-1C3D-CC35-B91A8152B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67704-33B2-1263-3F78-176E5BC06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0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510314-241D-EBDC-5505-B075917CCF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DB7FE-858E-5D9C-0FDC-1A0A5BFB7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C8E46-BA48-43E6-AAE9-17D836D2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CE311-CE48-3447-C17A-E419134F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AEFED-CD6A-5A7F-5E1D-32AAD1E2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E597D-329C-9EF8-6D93-4117DBB88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9ABC3-FED4-CB3C-7143-2956D5F29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D7CB0-6CEE-D9E5-0D25-7BC8938C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EEA4B-7EF2-2DC2-0F0B-65982754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FDAA1-AB4E-6314-A635-5ECA300C1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4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458B-89F1-0A36-0D61-DD6EE6E7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3F678-2479-E260-849A-DF0066AF3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8A1FB-DFE7-C69C-DA17-856A366CB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4E669-21E1-E21C-8BB9-1E6CA887B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FEC45-58F7-932B-7F1E-6DCB5FA4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1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80C18-BE2B-0A35-EA0C-D096E95A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25DE3-0F46-E43B-1E1F-FAA3D17DB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AB7B6E-D4DE-C644-3B0F-A316ADB8A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CB1B6-017B-B7EA-3DE4-077B7A01F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4048-C7C1-1A0C-DDD8-46ACCADDE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CC6A5-F6B0-0E0B-7179-A9A43A88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11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46D73-CCD4-1F55-526A-E9F1A0F6E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F0D99-89D4-F1B4-29B8-FC4842BDE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5721C-0B8A-8586-631B-67D1BF51F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5D6EED-8717-42D6-E209-467C28328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64B47D-D1E7-BEBD-FB0D-727FA04EB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CF770-4647-7BEE-B60F-6F103975E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033FBE-627C-1B41-0BE5-5680A67D6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EE1072-1B4A-8265-6CCB-09B778E0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58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AF6A-80F6-ECAB-9C89-B557122B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83A45-A90F-8DB4-93A6-914D2611B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8BE2D-6C9C-B904-318C-3AFFE51D5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F01D3-F89B-CFCC-EF5A-B71E4C8BD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66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0D4EA5-3343-B008-AE35-4A88584DE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F650D-46EB-BB01-75D3-F71FAA7EB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EDE14-E9A3-69F1-46D1-D58F37F8D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0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4D9F-5AE3-FE1E-C7A2-B29A4335C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FB7D4-D062-3D96-9842-27CA67F54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9E7AD-A8AD-3859-08AC-83BF2AE46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0C98-3E0E-F9D4-8CD8-AEE7695B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2E058-A7EC-3F42-605D-C2875D230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E7089-1E11-BB78-B289-D1C76B6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6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000E4-A6EA-05D4-6FDD-5A86D3B3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347C88-081B-6910-F5AA-2F8182ACA9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B33300-F4CB-94E8-B2FF-DD0FF8A7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40435-1C9B-73BE-C2E5-3B1C4B7C0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AC735-5564-861B-B338-6AF362224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E53C5-A70A-A0BD-E924-395B1D5D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18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49811-9810-2550-89D8-B61E2063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63552-C80C-ED1C-E353-FAC33324D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75D76-629A-E317-CEA6-D50133518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56EC-134F-4749-B2EA-ACE3C82AE9BE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84D55-9854-F089-EBBE-7DFB82B96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2320F-726F-F809-C5A7-6DE6FE393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8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ramener.github.io/visual-vocabulary-vega/#/Ranking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ramener.github.io/visual-vocabulary-vega/#/Ranking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19AC-00D8-134C-A11B-8CA9C53A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Engineering Interactive Visual Interfaces for Data Science (“The CS Data Vis Class”)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E742A-90EE-9545-A0D1-796A22202BC6}"/>
              </a:ext>
            </a:extLst>
          </p:cNvPr>
          <p:cNvSpPr txBox="1"/>
          <p:nvPr/>
        </p:nvSpPr>
        <p:spPr>
          <a:xfrm>
            <a:off x="10695909" y="5314433"/>
            <a:ext cx="65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341EBE-82D0-1E25-67D6-12397A305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9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89B61-E0B1-D34F-B443-986ED551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wrong?</a:t>
            </a:r>
          </a:p>
        </p:txBody>
      </p:sp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4A91F11-4AE3-514F-9AAF-C9F7CB278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432594"/>
            <a:ext cx="9004300" cy="516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01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CB41597-9BE9-5540-8EB6-4EBB4D074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454" y="0"/>
            <a:ext cx="481709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382199-3ACA-9541-B1B7-1842615B38D0}"/>
              </a:ext>
            </a:extLst>
          </p:cNvPr>
          <p:cNvSpPr/>
          <p:nvPr/>
        </p:nvSpPr>
        <p:spPr>
          <a:xfrm>
            <a:off x="3687454" y="518160"/>
            <a:ext cx="1143000" cy="807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2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64D8E-CFF5-164B-B5FD-FD6FCE18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scale always have to start at 0?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C9DD-156F-0B48-9504-8BDD48247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619" y="1642043"/>
            <a:ext cx="10515600" cy="6543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 this- how much change is there?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BEB3979-A461-A25D-F0C2-AA1FA8B7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2482"/>
            <a:ext cx="7850787" cy="4300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43E930-E100-17FA-03A1-02D2CC0148F4}"/>
              </a:ext>
            </a:extLst>
          </p:cNvPr>
          <p:cNvSpPr txBox="1"/>
          <p:nvPr/>
        </p:nvSpPr>
        <p:spPr>
          <a:xfrm>
            <a:off x="0" y="6492875"/>
            <a:ext cx="98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Vox.com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96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64D8E-CFF5-164B-B5FD-FD6FCE18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scale always have to start at 0?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BEB3979-A461-A25D-F0C2-AA1FA8B7A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91" y="2390471"/>
            <a:ext cx="5231219" cy="286548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0643D44-DA45-61A2-7C9C-B6BB4ECA9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785" y="2390471"/>
            <a:ext cx="5040973" cy="2901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DF0273-43ED-CA1E-2925-E51455F419A0}"/>
              </a:ext>
            </a:extLst>
          </p:cNvPr>
          <p:cNvSpPr txBox="1"/>
          <p:nvPr/>
        </p:nvSpPr>
        <p:spPr>
          <a:xfrm>
            <a:off x="0" y="6488668"/>
            <a:ext cx="98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Vox.com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B5FC6F-2616-6D16-7B61-F126A577DE6B}"/>
              </a:ext>
            </a:extLst>
          </p:cNvPr>
          <p:cNvSpPr txBox="1"/>
          <p:nvPr/>
        </p:nvSpPr>
        <p:spPr>
          <a:xfrm>
            <a:off x="8011391" y="5777345"/>
            <a:ext cx="22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is this justified?</a:t>
            </a:r>
          </a:p>
        </p:txBody>
      </p:sp>
    </p:spTree>
    <p:extLst>
      <p:ext uri="{BB962C8B-B14F-4D97-AF65-F5344CB8AC3E}">
        <p14:creationId xmlns:p14="http://schemas.microsoft.com/office/powerpoint/2010/main" val="1342283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9B3C3-DA1C-F084-6F50-805DFCD3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this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6A8D7-E8BE-947C-09FF-CE4B450C7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82656" cy="4351338"/>
          </a:xfrm>
        </p:spPr>
        <p:txBody>
          <a:bodyPr/>
          <a:lstStyle/>
          <a:p>
            <a:r>
              <a:rPr lang="en-US" dirty="0"/>
              <a:t>This chart shows a 20 year period</a:t>
            </a:r>
          </a:p>
          <a:p>
            <a:r>
              <a:rPr lang="en-US" dirty="0"/>
              <a:t>That is a long time, considering that it could be someone’s entire time in the workforce</a:t>
            </a:r>
          </a:p>
          <a:p>
            <a:r>
              <a:rPr lang="en-US" dirty="0"/>
              <a:t>These lows are generational lows </a:t>
            </a:r>
          </a:p>
          <a:p>
            <a:pPr marL="0" indent="0">
              <a:buNone/>
            </a:pPr>
            <a:r>
              <a:rPr lang="en-US" dirty="0"/>
              <a:t>-&gt; A big deal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D993176-28CB-6E9F-A5CC-3989FF20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234" y="1424058"/>
            <a:ext cx="7772400" cy="5154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8D214-947F-E395-62EA-78E00B83C2E7}"/>
              </a:ext>
            </a:extLst>
          </p:cNvPr>
          <p:cNvSpPr txBox="1"/>
          <p:nvPr/>
        </p:nvSpPr>
        <p:spPr>
          <a:xfrm>
            <a:off x="159488" y="6492875"/>
            <a:ext cx="98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Vox.com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76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28D2-B550-16E0-7979-738673F59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see any change if we start at 0?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85D41EC-0D18-ED98-1D53-760B7B86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5" y="1477926"/>
            <a:ext cx="5612469" cy="3732027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DD188D9-4F51-1BFF-B956-1F4180ABB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778" y="1477926"/>
            <a:ext cx="5612470" cy="3722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AA8BB4-6CFF-0159-1939-3C93BEB0053F}"/>
              </a:ext>
            </a:extLst>
          </p:cNvPr>
          <p:cNvSpPr txBox="1"/>
          <p:nvPr/>
        </p:nvSpPr>
        <p:spPr>
          <a:xfrm>
            <a:off x="148855" y="5380074"/>
            <a:ext cx="7046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0 the true baseline?</a:t>
            </a:r>
          </a:p>
          <a:p>
            <a:r>
              <a:rPr lang="en-US" dirty="0"/>
              <a:t>Do we ever see 0% of Americans without a job?</a:t>
            </a:r>
          </a:p>
          <a:p>
            <a:endParaRPr lang="en-US" dirty="0"/>
          </a:p>
          <a:p>
            <a:r>
              <a:rPr lang="en-US" dirty="0"/>
              <a:t>With a non-zero start to our y-axis, are we emphasizing what is relevant? </a:t>
            </a:r>
          </a:p>
        </p:txBody>
      </p:sp>
    </p:spTree>
    <p:extLst>
      <p:ext uri="{BB962C8B-B14F-4D97-AF65-F5344CB8AC3E}">
        <p14:creationId xmlns:p14="http://schemas.microsoft.com/office/powerpoint/2010/main" val="1056512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AE9C8-02F5-1CEB-A196-957F508F4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“Use a baseline that shows the data, not the zero point”</a:t>
            </a:r>
          </a:p>
          <a:p>
            <a:pPr marL="0" indent="0">
              <a:buNone/>
            </a:pPr>
            <a:r>
              <a:rPr lang="en-US" dirty="0"/>
              <a:t>						</a:t>
            </a:r>
            <a:r>
              <a:rPr lang="en-US" i="1" dirty="0"/>
              <a:t>Eduard Tufte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64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E37F-370F-99FA-4B5A-5F3F17D8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your data goes below zero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B90C1-4245-0FBA-F424-66326A970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Halting at 0 would be excluding lots of data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6A9FCE1-296F-A1A9-6ACC-434C63FFE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912" y="2401700"/>
            <a:ext cx="6536556" cy="4323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3610C6-7413-6623-0CDD-E7FC6E1FFAE6}"/>
              </a:ext>
            </a:extLst>
          </p:cNvPr>
          <p:cNvSpPr txBox="1"/>
          <p:nvPr/>
        </p:nvSpPr>
        <p:spPr>
          <a:xfrm>
            <a:off x="85060" y="6488668"/>
            <a:ext cx="98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Vox.com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018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E59B-66A9-0960-C658-1E291BBC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11EDA13-3DC8-E1CB-B187-360762618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8" y="1595281"/>
            <a:ext cx="11009413" cy="4252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C51D12-FBD7-CCAC-3824-2E0EEA0848E5}"/>
              </a:ext>
            </a:extLst>
          </p:cNvPr>
          <p:cNvSpPr txBox="1"/>
          <p:nvPr/>
        </p:nvSpPr>
        <p:spPr>
          <a:xfrm>
            <a:off x="1935126" y="6422065"/>
            <a:ext cx="98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Vox.com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0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A47B4-3157-B898-C821-4AA56303B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43"/>
            <a:ext cx="10515600" cy="1325563"/>
          </a:xfrm>
        </p:spPr>
        <p:txBody>
          <a:bodyPr/>
          <a:lstStyle/>
          <a:p>
            <a:r>
              <a:rPr lang="en-US" dirty="0"/>
              <a:t>Sometimes what is missing is context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3320D40-8204-40DF-8D2D-84AB11625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65" y="1828800"/>
            <a:ext cx="7772400" cy="4785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58F5EF-0E52-7E03-1705-4AF1D441511D}"/>
              </a:ext>
            </a:extLst>
          </p:cNvPr>
          <p:cNvSpPr txBox="1"/>
          <p:nvPr/>
        </p:nvSpPr>
        <p:spPr>
          <a:xfrm>
            <a:off x="414670" y="6539023"/>
            <a:ext cx="98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Vox.com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06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D31A-113F-4F49-8358-0AAB545C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 Feb 5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574D-13A6-554C-9BD2-1B8FBDA8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Engineering Interactive Visual Interfaces for Data Science</a:t>
            </a:r>
          </a:p>
          <a:p>
            <a:pPr lvl="1"/>
            <a:r>
              <a:rPr lang="en-US" dirty="0"/>
              <a:t>“The CS Data Vis Class”</a:t>
            </a:r>
          </a:p>
          <a:p>
            <a:r>
              <a:rPr lang="en-US" dirty="0"/>
              <a:t>Dr. Jillian </a:t>
            </a:r>
            <a:r>
              <a:rPr lang="en-US" dirty="0" err="1"/>
              <a:t>Aurisano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Plan for today: </a:t>
            </a:r>
          </a:p>
          <a:p>
            <a:pPr lvl="1"/>
            <a:r>
              <a:rPr lang="en-US" dirty="0"/>
              <a:t>Logistics</a:t>
            </a:r>
          </a:p>
          <a:p>
            <a:pPr lvl="1"/>
            <a:r>
              <a:rPr lang="en-US" dirty="0"/>
              <a:t>Design (and bad design) </a:t>
            </a:r>
          </a:p>
        </p:txBody>
      </p:sp>
    </p:spTree>
    <p:extLst>
      <p:ext uri="{BB962C8B-B14F-4D97-AF65-F5344CB8AC3E}">
        <p14:creationId xmlns:p14="http://schemas.microsoft.com/office/powerpoint/2010/main" val="813986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B3BDF-A396-5379-BC38-41D6E30C0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 axes don’t mislead people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People mislead people</a:t>
            </a:r>
          </a:p>
        </p:txBody>
      </p:sp>
    </p:spTree>
    <p:extLst>
      <p:ext uri="{BB962C8B-B14F-4D97-AF65-F5344CB8AC3E}">
        <p14:creationId xmlns:p14="http://schemas.microsoft.com/office/powerpoint/2010/main" val="1622953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08463-6197-6D41-A8CF-5A0C8911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96D5-2FEB-CE4E-90DD-0D1CAED80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to be faithful to the data and to show the context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54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2513-E397-9DC4-A1ED-83A9C0C1F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3D visualizations? </a:t>
            </a:r>
          </a:p>
        </p:txBody>
      </p:sp>
      <p:pic>
        <p:nvPicPr>
          <p:cNvPr id="4" name="Picture 3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E8B9D139-3EBC-2723-081D-8C7D6546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60" y="1469049"/>
            <a:ext cx="9098280" cy="4831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E88250-05F3-8141-30CE-33402B103C7C}"/>
              </a:ext>
            </a:extLst>
          </p:cNvPr>
          <p:cNvSpPr txBox="1"/>
          <p:nvPr/>
        </p:nvSpPr>
        <p:spPr>
          <a:xfrm>
            <a:off x="368135" y="3099460"/>
            <a:ext cx="20306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Does the introduction of 3D here help us understand the data? </a:t>
            </a:r>
          </a:p>
        </p:txBody>
      </p:sp>
    </p:spTree>
    <p:extLst>
      <p:ext uri="{BB962C8B-B14F-4D97-AF65-F5344CB8AC3E}">
        <p14:creationId xmlns:p14="http://schemas.microsoft.com/office/powerpoint/2010/main" val="493443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EDE70-1AD7-F04B-86B6-4182A478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principle:</a:t>
            </a:r>
            <a:br>
              <a:rPr lang="en-US" dirty="0"/>
            </a:br>
            <a:r>
              <a:rPr lang="en-US" dirty="0"/>
              <a:t>No unjustified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CA660-A005-9F49-8926-2A4350F38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87" y="179372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 much can go wrong when we use 3D to display data that could be presented in 2D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Depth judgement is not great</a:t>
            </a:r>
          </a:p>
          <a:p>
            <a:r>
              <a:rPr lang="en-US" dirty="0"/>
              <a:t>Occlusion</a:t>
            </a:r>
          </a:p>
          <a:p>
            <a:r>
              <a:rPr lang="en-US" dirty="0"/>
              <a:t>Perspective distortion</a:t>
            </a:r>
          </a:p>
          <a:p>
            <a:r>
              <a:rPr lang="en-US" dirty="0"/>
              <a:t>Color- lighting/shadows/shading</a:t>
            </a:r>
          </a:p>
          <a:p>
            <a:r>
              <a:rPr lang="en-US" dirty="0"/>
              <a:t>Tilted text is hard to read</a:t>
            </a:r>
          </a:p>
          <a:p>
            <a:endParaRPr lang="en-US" dirty="0"/>
          </a:p>
        </p:txBody>
      </p:sp>
      <p:pic>
        <p:nvPicPr>
          <p:cNvPr id="4" name="Picture 3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BDA95DDC-3B36-EBB9-3EA4-391D11D41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269" y="2801847"/>
            <a:ext cx="6296159" cy="334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20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21F00-B0EB-5845-8F09-B6E013C2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Better?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3F09180-873E-8E41-8542-8A6158341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583" y="1143000"/>
            <a:ext cx="6752540" cy="49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96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B205-F681-7244-8B77-E32DE5DB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no</a:t>
            </a:r>
          </a:p>
        </p:txBody>
      </p:sp>
      <p:pic>
        <p:nvPicPr>
          <p:cNvPr id="8" name="Picture 7" descr="A picture containing text, writing implement, stationary, pen&#10;&#10;Description automatically generated">
            <a:extLst>
              <a:ext uri="{FF2B5EF4-FFF2-40B4-BE49-F238E27FC236}">
                <a16:creationId xmlns:a16="http://schemas.microsoft.com/office/drawing/2014/main" id="{DA3A0DE9-4C98-804C-96A5-6D00F1B34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19" y="1514277"/>
            <a:ext cx="8077201" cy="498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77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C9B6-F8FE-614A-9F65-9077AFEF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Whyyyyyyy</a:t>
            </a:r>
            <a:endParaRPr lang="en-US" dirty="0"/>
          </a:p>
        </p:txBody>
      </p:sp>
      <p:pic>
        <p:nvPicPr>
          <p:cNvPr id="8" name="Content Placeholder 7" descr="Pie chart, circle&#10;&#10;Description automatically generated with medium confidence">
            <a:extLst>
              <a:ext uri="{FF2B5EF4-FFF2-40B4-BE49-F238E27FC236}">
                <a16:creationId xmlns:a16="http://schemas.microsoft.com/office/drawing/2014/main" id="{0A0E7B6C-10A1-114C-8C19-D040502EC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9559" y="582196"/>
            <a:ext cx="7054241" cy="5693607"/>
          </a:xfrm>
        </p:spPr>
      </p:pic>
    </p:spTree>
    <p:extLst>
      <p:ext uri="{BB962C8B-B14F-4D97-AF65-F5344CB8AC3E}">
        <p14:creationId xmlns:p14="http://schemas.microsoft.com/office/powerpoint/2010/main" val="1982248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bananas and bananas&#10;&#10;Description automatically generated">
            <a:extLst>
              <a:ext uri="{FF2B5EF4-FFF2-40B4-BE49-F238E27FC236}">
                <a16:creationId xmlns:a16="http://schemas.microsoft.com/office/drawing/2014/main" id="{3340648E-BDEC-353D-031F-1514282A9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686" y="683301"/>
            <a:ext cx="6483195" cy="60492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A16DF0-3444-2FE3-01E3-322ED270CFA6}"/>
              </a:ext>
            </a:extLst>
          </p:cNvPr>
          <p:cNvSpPr txBox="1"/>
          <p:nvPr/>
        </p:nvSpPr>
        <p:spPr>
          <a:xfrm>
            <a:off x="8947230" y="3240911"/>
            <a:ext cx="1218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Thoughts? </a:t>
            </a:r>
          </a:p>
        </p:txBody>
      </p:sp>
    </p:spTree>
    <p:extLst>
      <p:ext uri="{BB962C8B-B14F-4D97-AF65-F5344CB8AC3E}">
        <p14:creationId xmlns:p14="http://schemas.microsoft.com/office/powerpoint/2010/main" val="1653982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9E3F-9E0E-A347-8C8B-92F170B8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design alternatives (and more….)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6B06793-03B1-EA4A-9528-54EA0BB0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45" y="1434367"/>
            <a:ext cx="9921240" cy="521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22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58816-3819-2942-A281-24BEDAFA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principle : </a:t>
            </a:r>
            <a:br>
              <a:rPr lang="en-US" dirty="0"/>
            </a:br>
            <a:r>
              <a:rPr lang="en-US" dirty="0"/>
              <a:t>Focus on the data, not extraneous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CE227-7A2E-0A47-8EE3-2BD4520C6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Convey your data through visual channels</a:t>
            </a:r>
          </a:p>
          <a:p>
            <a:pPr marL="0" indent="0">
              <a:buNone/>
            </a:pPr>
            <a:r>
              <a:rPr lang="en-US" dirty="0"/>
              <a:t>Minimize everything else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Why? </a:t>
            </a:r>
          </a:p>
          <a:p>
            <a:pPr marL="0" indent="0">
              <a:buNone/>
            </a:pPr>
            <a:r>
              <a:rPr lang="en-US" dirty="0"/>
              <a:t>Your goal is to communicate the data to the user, with few distractions</a:t>
            </a:r>
          </a:p>
        </p:txBody>
      </p:sp>
    </p:spTree>
    <p:extLst>
      <p:ext uri="{BB962C8B-B14F-4D97-AF65-F5344CB8AC3E}">
        <p14:creationId xmlns:p14="http://schemas.microsoft.com/office/powerpoint/2010/main" val="3601662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0E325-DDDD-9644-B18F-496A47A0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AF1D4-0AAE-0476-584D-6172DF040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1 checkpoint- Next Wed</a:t>
            </a:r>
          </a:p>
          <a:p>
            <a:pPr marL="514350" indent="-514350">
              <a:buAutoNum type="arabicPeriod"/>
            </a:pPr>
            <a:r>
              <a:rPr lang="en-US" dirty="0"/>
              <a:t>An update on your progress</a:t>
            </a:r>
          </a:p>
          <a:p>
            <a:pPr marL="514350" indent="-514350">
              <a:buAutoNum type="arabicPeriod"/>
            </a:pPr>
            <a:r>
              <a:rPr lang="en-US" dirty="0"/>
              <a:t>Your plan for completing the project</a:t>
            </a:r>
          </a:p>
          <a:p>
            <a:pPr marL="514350" indent="-514350">
              <a:buAutoNum type="arabicPeriod"/>
            </a:pPr>
            <a:r>
              <a:rPr lang="en-US" dirty="0"/>
              <a:t>Let me know about issues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41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3734-DADC-4146-8FB4-C164C32A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extraneous visual elements that distract from the message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B4EA710-0525-814E-A3F0-940FCE440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983" y="1844675"/>
            <a:ext cx="621535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15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3734-DADC-4146-8FB4-C164C32A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extraneous visual elements that distract from the message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B4EA710-0525-814E-A3F0-940FCE440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983" y="1844675"/>
            <a:ext cx="6215351" cy="464820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EEAC5B3C-A157-4140-8C50-AA6DF8867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983" y="1844676"/>
            <a:ext cx="626880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55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3734-DADC-4146-8FB4-C164C32A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extraneous visual elements that distract from the message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B4EA710-0525-814E-A3F0-940FCE44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983" y="1844675"/>
            <a:ext cx="6215351" cy="464820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EEAC5B3C-A157-4140-8C50-AA6DF8867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983" y="1844676"/>
            <a:ext cx="6268809" cy="4648200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F704EDA-00BE-F64C-BAF5-4D7B98762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983" y="1844675"/>
            <a:ext cx="6268809" cy="466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56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3734-DADC-4146-8FB4-C164C32A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extraneous visual elements that distract from the message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B4EA710-0525-814E-A3F0-940FCE44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983" y="1844675"/>
            <a:ext cx="6215351" cy="464820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EEAC5B3C-A157-4140-8C50-AA6DF8867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983" y="1844676"/>
            <a:ext cx="6268809" cy="4648200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F704EDA-00BE-F64C-BAF5-4D7B98762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983" y="1844675"/>
            <a:ext cx="6268809" cy="4668917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74F4211B-03C3-5945-8D12-28566F458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983" y="1900157"/>
            <a:ext cx="6268809" cy="45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51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EFDCC-A8CD-7042-AA33-9C196A425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Example- is this chart junk?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3F74819-264A-C946-94BB-EA1C5A65F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40" y="1597189"/>
            <a:ext cx="9799320" cy="48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47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5892E-F302-D341-A01E-30832F86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chart junk?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D81FD1F-9D2B-8C49-AA73-51EACB8AE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9760"/>
            <a:ext cx="10820400" cy="482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00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newspaper, screenshot, document&#10;&#10;Description automatically generated">
            <a:extLst>
              <a:ext uri="{FF2B5EF4-FFF2-40B4-BE49-F238E27FC236}">
                <a16:creationId xmlns:a16="http://schemas.microsoft.com/office/drawing/2014/main" id="{627C4381-840F-B34F-9058-699160A49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394" y="0"/>
            <a:ext cx="6997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46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D061-A610-1E4D-9A39-03E51CE1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450AC-6D52-A44B-96B7-08D2B9AD7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difference in interpretation accuracy</a:t>
            </a:r>
          </a:p>
          <a:p>
            <a:r>
              <a:rPr lang="en-US" dirty="0"/>
              <a:t>No difference in recall accuracy after 5 min gap</a:t>
            </a:r>
          </a:p>
          <a:p>
            <a:r>
              <a:rPr lang="en-US" dirty="0"/>
              <a:t>Better recall of embellished chart topic and details after 2-3 weeks</a:t>
            </a:r>
          </a:p>
          <a:p>
            <a:r>
              <a:rPr lang="en-US" dirty="0"/>
              <a:t>Value message more clear to viewers</a:t>
            </a:r>
          </a:p>
          <a:p>
            <a:r>
              <a:rPr lang="en-US" dirty="0"/>
              <a:t>Participants enjoyed the embellished chart more, and remembered them better</a:t>
            </a:r>
          </a:p>
        </p:txBody>
      </p:sp>
    </p:spTree>
    <p:extLst>
      <p:ext uri="{BB962C8B-B14F-4D97-AF65-F5344CB8AC3E}">
        <p14:creationId xmlns:p14="http://schemas.microsoft.com/office/powerpoint/2010/main" val="3408265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E3D1-B1FD-6F4F-952B-E26397E7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handle:</a:t>
            </a:r>
            <a:br>
              <a:rPr lang="en-US" dirty="0"/>
            </a:br>
            <a:r>
              <a:rPr lang="en-US" dirty="0"/>
              <a:t>More data than fits in one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4B318-7FAD-F544-BC2D-9ECC37CC5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we do? </a:t>
            </a:r>
          </a:p>
          <a:p>
            <a:pPr lvl="1"/>
            <a:r>
              <a:rPr lang="en-US" dirty="0"/>
              <a:t>Animation</a:t>
            </a:r>
          </a:p>
          <a:p>
            <a:pPr lvl="1"/>
            <a:r>
              <a:rPr lang="en-US" dirty="0"/>
              <a:t>Interaction</a:t>
            </a:r>
          </a:p>
          <a:p>
            <a:pPr lvl="1"/>
            <a:r>
              <a:rPr lang="en-US" dirty="0"/>
              <a:t>Multiple views</a:t>
            </a:r>
          </a:p>
        </p:txBody>
      </p:sp>
    </p:spTree>
    <p:extLst>
      <p:ext uri="{BB962C8B-B14F-4D97-AF65-F5344CB8AC3E}">
        <p14:creationId xmlns:p14="http://schemas.microsoft.com/office/powerpoint/2010/main" val="1563650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BFED-9615-7446-B4E7-C95D8E0EE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Animation: Is it easy to keep track of this? </a:t>
            </a:r>
          </a:p>
        </p:txBody>
      </p:sp>
      <p:pic>
        <p:nvPicPr>
          <p:cNvPr id="4" name="animation" descr="animation">
            <a:hlinkClick r:id="" action="ppaction://media"/>
            <a:extLst>
              <a:ext uri="{FF2B5EF4-FFF2-40B4-BE49-F238E27FC236}">
                <a16:creationId xmlns:a16="http://schemas.microsoft.com/office/drawing/2014/main" id="{CDC4097D-AA1D-D841-86F9-F3780B1408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6483" y="1133475"/>
            <a:ext cx="94996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1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E35C-9E03-C04A-8C2B-347A1456E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pic>
        <p:nvPicPr>
          <p:cNvPr id="3" name="Picture 2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771AB180-0640-93BF-19E9-193F78C9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475" y="365125"/>
            <a:ext cx="8486525" cy="63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47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B9BA2-244B-0E48-B473-BF987C44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Eyes beat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74E72-40E4-A841-9817-900266503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 perception is stronger than memory</a:t>
            </a:r>
          </a:p>
          <a:p>
            <a:r>
              <a:rPr lang="en-US" dirty="0"/>
              <a:t>Seeing the data represented in a visualization (or several visualizations) will allow the user to perform tasks more quickly and more accurately</a:t>
            </a:r>
          </a:p>
        </p:txBody>
      </p:sp>
    </p:spTree>
    <p:extLst>
      <p:ext uri="{BB962C8B-B14F-4D97-AF65-F5344CB8AC3E}">
        <p14:creationId xmlns:p14="http://schemas.microsoft.com/office/powerpoint/2010/main" val="2194397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71FB8-E760-1942-A4F6-81E1C5CE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to animation</a:t>
            </a:r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082E0A0E-D934-1E44-AE9A-F34358BED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7127" y="9430"/>
            <a:ext cx="5360553" cy="684857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276B20-ADA4-574C-98D8-579215605CC1}"/>
              </a:ext>
            </a:extLst>
          </p:cNvPr>
          <p:cNvSpPr txBox="1"/>
          <p:nvPr/>
        </p:nvSpPr>
        <p:spPr>
          <a:xfrm>
            <a:off x="274320" y="2046383"/>
            <a:ext cx="5360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multiples:  technique to show multiple  partitions of the data in separate but identical charts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44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BD929-B69C-C94C-A273-2195F07E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Reduced….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E75CC87-A2D0-EB4A-8F1F-807EEA2A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15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79E1-3D70-F045-A766-0F2EDF4E8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this?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59DDEBF-F882-8444-BBA8-AE79015DE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8895"/>
            <a:ext cx="12192000" cy="438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73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1D7FA-5436-2942-B53F-01410B2F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multiples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BF4CA-BF61-D149-9B98-1B8C9DAE4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779520" cy="4321968"/>
          </a:xfrm>
        </p:spPr>
        <p:txBody>
          <a:bodyPr>
            <a:normAutofit/>
          </a:bodyPr>
          <a:lstStyle/>
          <a:p>
            <a:r>
              <a:rPr lang="en-US" dirty="0"/>
              <a:t>Juxtaposition of multiple subsets of the data, with respect to the same attributes</a:t>
            </a:r>
          </a:p>
          <a:p>
            <a:r>
              <a:rPr lang="en-US" dirty="0"/>
              <a:t>Often effective, but here maybe hard to track</a:t>
            </a:r>
          </a:p>
          <a:p>
            <a:r>
              <a:rPr lang="en-US" dirty="0"/>
              <a:t>Alternatives- superposition or explicit encoding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66EC12-B059-B84C-91D5-E4EB1130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018" y="845344"/>
            <a:ext cx="7580695" cy="548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45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7221-A8F7-1FB6-D5DD-AB3DF4FB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a visualization to communicate your data well?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38F28-2579-825B-5550-667165EE4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70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Think about the aspect of the data that you want to communicate in your story</a:t>
            </a:r>
          </a:p>
          <a:p>
            <a:pPr lvl="1"/>
            <a:r>
              <a:rPr lang="en-US" dirty="0"/>
              <a:t>Select an appropriate visualization approach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BB2FA4-9377-8AC5-0F9F-73665B3AC3FB}"/>
              </a:ext>
            </a:extLst>
          </p:cNvPr>
          <p:cNvSpPr txBox="1"/>
          <p:nvPr/>
        </p:nvSpPr>
        <p:spPr>
          <a:xfrm>
            <a:off x="7466572" y="6169709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effectLst/>
                <a:latin typeface="Lato Extended"/>
                <a:hlinkClick r:id="rId2"/>
              </a:rPr>
              <a:t>https://gramener.github.io/visual-vocabulary-vega/#/Ranking/Links to an external site.</a:t>
            </a:r>
            <a:endParaRPr lang="en-US" dirty="0"/>
          </a:p>
        </p:txBody>
      </p:sp>
      <p:pic>
        <p:nvPicPr>
          <p:cNvPr id="7" name="Picture 6" descr="A close-up of a text&#10;&#10;Description automatically generated">
            <a:extLst>
              <a:ext uri="{FF2B5EF4-FFF2-40B4-BE49-F238E27FC236}">
                <a16:creationId xmlns:a16="http://schemas.microsoft.com/office/drawing/2014/main" id="{63B2644E-D184-8926-33CA-2591F3F1F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82" y="2935523"/>
            <a:ext cx="8995719" cy="30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61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8E03-7F57-0B40-A55F-D1109431A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Considering pie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753AC-33B3-C343-8087-96E291F72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956" y="1840865"/>
            <a:ext cx="4450080" cy="4351338"/>
          </a:xfrm>
        </p:spPr>
        <p:txBody>
          <a:bodyPr>
            <a:normAutofit/>
          </a:bodyPr>
          <a:lstStyle/>
          <a:p>
            <a:r>
              <a:rPr lang="en-US" dirty="0"/>
              <a:t>First of all: only use them when you want to show part-of-whole relationships</a:t>
            </a:r>
          </a:p>
          <a:p>
            <a:r>
              <a:rPr lang="en-US" dirty="0"/>
              <a:t>What is a part to whole relationships?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Frequent misuse of pie charts in the world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A3AF382D-4450-BB47-BBC2-76B4594E3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280" y="2073387"/>
            <a:ext cx="6702764" cy="42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30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EFB26-4D3D-714D-AA31-1EE1C6B7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chart??? WHY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0D200D8B-A519-3644-9EF0-D42A4A6AF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40" y="1460554"/>
            <a:ext cx="9123913" cy="5214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FA76E0-76E8-FC41-8B40-A97C9B58E124}"/>
              </a:ext>
            </a:extLst>
          </p:cNvPr>
          <p:cNvSpPr txBox="1"/>
          <p:nvPr/>
        </p:nvSpPr>
        <p:spPr>
          <a:xfrm>
            <a:off x="304800" y="3688080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29166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A3DA-21BE-DD41-8724-5F8577D52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monitor, television, electronics&#10;&#10;Description automatically generated">
            <a:extLst>
              <a:ext uri="{FF2B5EF4-FFF2-40B4-BE49-F238E27FC236}">
                <a16:creationId xmlns:a16="http://schemas.microsoft.com/office/drawing/2014/main" id="{F151B92A-7E68-DF41-92E9-F933E38D7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234950"/>
            <a:ext cx="98171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52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8B49C-8B23-6A4D-A71F-3E4CCC0C9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Critique?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7505ADA-1EB7-D34A-BD1C-1A1FA4559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795" y="1477328"/>
            <a:ext cx="552976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67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9ED9-31F4-FB45-AD4D-E28A2787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Previously….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BB40A-3893-17D4-B390-C6BA5EFA9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7" y="199459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We’ve been talking about the technical side of implementing a visualization</a:t>
            </a:r>
          </a:p>
          <a:p>
            <a:r>
              <a:rPr lang="en-US" dirty="0"/>
              <a:t>Today, we are going to start talking less about </a:t>
            </a:r>
            <a:r>
              <a:rPr lang="en-US" b="1" dirty="0"/>
              <a:t>how</a:t>
            </a:r>
            <a:r>
              <a:rPr lang="en-US" dirty="0"/>
              <a:t> to make a visualization and more about </a:t>
            </a:r>
            <a:r>
              <a:rPr lang="en-US" b="1" dirty="0"/>
              <a:t>what</a:t>
            </a:r>
            <a:r>
              <a:rPr lang="en-US" dirty="0"/>
              <a:t> visualizations you should make</a:t>
            </a:r>
          </a:p>
          <a:p>
            <a:r>
              <a:rPr lang="en-US" dirty="0"/>
              <a:t>Starting with design principles – and examples from when people don’t follow them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56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B98B4-03AF-484B-9504-85052F807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alternative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0711BC63-36D8-AE4D-8227-032F546E3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160" y="1456092"/>
            <a:ext cx="7233920" cy="521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64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B470A-6900-5648-AC5A-43B2C8EE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vs pie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4551182D-2B7F-BE48-A4E4-761847BD6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82915"/>
            <a:ext cx="10271760" cy="510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31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E22F-26C6-2649-BC8B-C62C911D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see the differences?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6F3A7095-9ED9-FE4D-BFE0-CAD9F260C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1690688"/>
            <a:ext cx="11798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25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EA326-6FF0-0E40-B37A-725B30C0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now? </a:t>
            </a: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3CE48553-8BBE-1549-92DC-B07B0AEE0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0" y="1546120"/>
            <a:ext cx="8297893" cy="53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99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00862-DF78-194B-B4D2-BE4AE674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3C06E-92C3-7948-AB87-F742002C8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had just run a summer program for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grade students about science</a:t>
            </a:r>
          </a:p>
          <a:p>
            <a:r>
              <a:rPr lang="en-US" dirty="0"/>
              <a:t>You want to show how their perceptions changed</a:t>
            </a:r>
          </a:p>
          <a:p>
            <a:endParaRPr lang="en-US" dirty="0"/>
          </a:p>
          <a:p>
            <a:r>
              <a:rPr lang="en-US" dirty="0"/>
              <a:t>You did a survey, before the program and after</a:t>
            </a:r>
          </a:p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How do you feel about doing science? </a:t>
            </a:r>
          </a:p>
          <a:p>
            <a:pPr lvl="2"/>
            <a:r>
              <a:rPr lang="en-US" dirty="0"/>
              <a:t>Bored, Not great, ok, kind of interested, excited</a:t>
            </a:r>
          </a:p>
        </p:txBody>
      </p:sp>
    </p:spTree>
    <p:extLst>
      <p:ext uri="{BB962C8B-B14F-4D97-AF65-F5344CB8AC3E}">
        <p14:creationId xmlns:p14="http://schemas.microsoft.com/office/powerpoint/2010/main" val="12123329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83D5-B38F-1140-B9D2-A8602664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approach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9B632-E56F-0E4E-B77D-4A84DD20C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785"/>
            <a:ext cx="10515600" cy="1325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Pie charts</a:t>
            </a:r>
          </a:p>
          <a:p>
            <a:pPr lvl="1"/>
            <a:r>
              <a:rPr lang="en-US" dirty="0"/>
              <a:t>What visual channels are used? </a:t>
            </a:r>
          </a:p>
          <a:p>
            <a:pPr lvl="1"/>
            <a:r>
              <a:rPr lang="en-US" dirty="0"/>
              <a:t>What tasks can someone perform using this design?  What tasks are harder to perform? </a:t>
            </a:r>
          </a:p>
          <a:p>
            <a:pPr lvl="1"/>
            <a:r>
              <a:rPr lang="en-US" dirty="0"/>
              <a:t>How could we improve it?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3D1AF4-B46A-6D4E-ADBE-4A1A716B2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9" y="3429000"/>
            <a:ext cx="8549243" cy="2955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654BE1-9AF7-B443-9A18-D006F059665F}"/>
              </a:ext>
            </a:extLst>
          </p:cNvPr>
          <p:cNvSpPr txBox="1"/>
          <p:nvPr/>
        </p:nvSpPr>
        <p:spPr>
          <a:xfrm>
            <a:off x="613316" y="3769112"/>
            <a:ext cx="1672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visual channels are we using?</a:t>
            </a:r>
          </a:p>
        </p:txBody>
      </p:sp>
    </p:spTree>
    <p:extLst>
      <p:ext uri="{BB962C8B-B14F-4D97-AF65-F5344CB8AC3E}">
        <p14:creationId xmlns:p14="http://schemas.microsoft.com/office/powerpoint/2010/main" val="27011532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9843-2EC1-0294-4C60-9EA5559E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Pie-chart re-design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29BD5-81D8-A47D-10B2-23167852F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0496"/>
          </a:xfrm>
        </p:spPr>
        <p:txBody>
          <a:bodyPr/>
          <a:lstStyle/>
          <a:p>
            <a:r>
              <a:rPr lang="en-US" dirty="0"/>
              <a:t>Let’s reconsider those colors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3AD508EA-1714-1904-2BED-852365CF6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9"/>
          <a:stretch/>
        </p:blipFill>
        <p:spPr>
          <a:xfrm>
            <a:off x="202019" y="3170865"/>
            <a:ext cx="5758460" cy="3471235"/>
          </a:xfrm>
          <a:prstGeom prst="rect">
            <a:avLst/>
          </a:prstGeom>
        </p:spPr>
      </p:pic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6BC2E3E1-9AE6-350D-8A70-17A5CEF87A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614"/>
          <a:stretch/>
        </p:blipFill>
        <p:spPr>
          <a:xfrm>
            <a:off x="5960479" y="2857500"/>
            <a:ext cx="5930900" cy="378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FB6341-6E3F-C9DA-C444-51F0A8C0E62C}"/>
              </a:ext>
            </a:extLst>
          </p:cNvPr>
          <p:cNvSpPr txBox="1"/>
          <p:nvPr/>
        </p:nvSpPr>
        <p:spPr>
          <a:xfrm>
            <a:off x="2147777" y="2668772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1AD63-6965-A122-DEB3-0E9912A2E7B7}"/>
              </a:ext>
            </a:extLst>
          </p:cNvPr>
          <p:cNvSpPr txBox="1"/>
          <p:nvPr/>
        </p:nvSpPr>
        <p:spPr>
          <a:xfrm>
            <a:off x="8339470" y="2506628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7497162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24284-E92A-7843-8FA9-E1B8CA24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alternative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47248-DE80-4348-9CF8-B22F5045F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165"/>
            <a:ext cx="10515600" cy="145590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Just show the numbers</a:t>
            </a:r>
          </a:p>
          <a:p>
            <a:pPr lvl="1"/>
            <a:r>
              <a:rPr lang="en-US" dirty="0"/>
              <a:t>What visual channels are used? </a:t>
            </a:r>
          </a:p>
          <a:p>
            <a:pPr lvl="1"/>
            <a:r>
              <a:rPr lang="en-US" dirty="0"/>
              <a:t>What tasks can someone perform using this design?  What tasks are harder to perform? </a:t>
            </a:r>
          </a:p>
          <a:p>
            <a:pPr lvl="1"/>
            <a:r>
              <a:rPr lang="en-US" dirty="0"/>
              <a:t>How could we improve it? 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82B6759-1E5A-3E40-8A98-3CD7DD659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372" y="3051175"/>
            <a:ext cx="69977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4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62E18-764D-5546-B0C0-5509BAE4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alternative: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01DF5A6-BD74-FC48-A905-6E4ED56A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0" y="1780137"/>
            <a:ext cx="8056459" cy="471273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4AC075-0E8B-DB4A-8479-11DF079D6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785"/>
            <a:ext cx="2621280" cy="47127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Grouped bar chart: </a:t>
            </a:r>
          </a:p>
          <a:p>
            <a:pPr lvl="1"/>
            <a:r>
              <a:rPr lang="en-US" dirty="0"/>
              <a:t>What visual channels are used? </a:t>
            </a:r>
          </a:p>
          <a:p>
            <a:pPr lvl="1"/>
            <a:r>
              <a:rPr lang="en-US" dirty="0"/>
              <a:t>What tasks can someone perform using this design?  What tasks are harder to perform? </a:t>
            </a:r>
          </a:p>
          <a:p>
            <a:pPr lvl="1"/>
            <a:r>
              <a:rPr lang="en-US" dirty="0"/>
              <a:t>How could we improve it? </a:t>
            </a:r>
          </a:p>
        </p:txBody>
      </p:sp>
    </p:spTree>
    <p:extLst>
      <p:ext uri="{BB962C8B-B14F-4D97-AF65-F5344CB8AC3E}">
        <p14:creationId xmlns:p14="http://schemas.microsoft.com/office/powerpoint/2010/main" val="291734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2944-42BC-C941-94DF-7A46BDC5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alternatives: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3559A4-D406-9D40-84CA-42EFB06FF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785"/>
            <a:ext cx="2621280" cy="47127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Stacked bar chart: </a:t>
            </a:r>
          </a:p>
          <a:p>
            <a:pPr lvl="1"/>
            <a:r>
              <a:rPr lang="en-US" dirty="0"/>
              <a:t>What visual channels are used? </a:t>
            </a:r>
          </a:p>
          <a:p>
            <a:pPr lvl="1"/>
            <a:r>
              <a:rPr lang="en-US" dirty="0"/>
              <a:t>What tasks can someone perform using this design?  What tasks are harder to perform? </a:t>
            </a:r>
          </a:p>
          <a:p>
            <a:pPr lvl="1"/>
            <a:r>
              <a:rPr lang="en-US" dirty="0"/>
              <a:t>How could we improve it? </a:t>
            </a:r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0203E7B3-9F5B-3E46-83CA-A2AFCAB52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634" y="1468785"/>
            <a:ext cx="7693446" cy="452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62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E61FE-8F3A-544B-A0C8-81BE407A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D2AA5-5762-D44D-BDE1-211C06B65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5748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Size of the graphic effect should be directly proportional to the numerical quantities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(not everyone follows this …)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18E991CD-D3A8-CDC9-D814-A19DCA9E0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232"/>
          <a:stretch/>
        </p:blipFill>
        <p:spPr>
          <a:xfrm>
            <a:off x="3965944" y="1456443"/>
            <a:ext cx="7985051" cy="489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740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F01C-BEBA-4B4D-887A-9FBFC877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alternative: slope graph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2750BA-9B74-7E49-83BF-780465E29575}"/>
              </a:ext>
            </a:extLst>
          </p:cNvPr>
          <p:cNvSpPr txBox="1">
            <a:spLocks/>
          </p:cNvSpPr>
          <p:nvPr/>
        </p:nvSpPr>
        <p:spPr>
          <a:xfrm>
            <a:off x="838200" y="1468785"/>
            <a:ext cx="2621280" cy="4712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Slope graph</a:t>
            </a:r>
          </a:p>
          <a:p>
            <a:pPr lvl="1"/>
            <a:r>
              <a:rPr lang="en-US" dirty="0"/>
              <a:t>What visual channels are used? </a:t>
            </a:r>
          </a:p>
          <a:p>
            <a:pPr lvl="1"/>
            <a:r>
              <a:rPr lang="en-US" dirty="0"/>
              <a:t>What tasks can someone perform using this design?  What tasks are harder to perform? </a:t>
            </a:r>
          </a:p>
          <a:p>
            <a:pPr lvl="1"/>
            <a:r>
              <a:rPr lang="en-US" dirty="0"/>
              <a:t>How could we improve it? 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972ABA2-3811-7B4A-8399-F5BE62950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720" y="1468785"/>
            <a:ext cx="4381945" cy="517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530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5B1D-6FC7-0EB3-EF56-018814DA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options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219240A-8B0D-7B84-0523-2F359ABE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576" y="3104707"/>
            <a:ext cx="2869089" cy="3388168"/>
          </a:xfrm>
          <a:prstGeom prst="rect">
            <a:avLst/>
          </a:prstGeom>
        </p:spPr>
      </p:pic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7CC01EC-56E8-8803-9A43-B420ECC94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85" y="3646968"/>
            <a:ext cx="4478179" cy="2633905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4BA5700-B7CB-EF7F-2E8C-08C70263C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6457"/>
            <a:ext cx="4375444" cy="255947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223C536-841A-361C-4855-41EB3EB1E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352" y="797441"/>
            <a:ext cx="4143343" cy="2037833"/>
          </a:xfrm>
          <a:prstGeom prst="rect">
            <a:avLst/>
          </a:prstGeo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F3CC8235-0F09-8B6C-C9BB-4B00571947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49"/>
          <a:stretch/>
        </p:blipFill>
        <p:spPr>
          <a:xfrm>
            <a:off x="577148" y="1690688"/>
            <a:ext cx="2746206" cy="1655430"/>
          </a:xfrm>
          <a:prstGeom prst="rect">
            <a:avLst/>
          </a:prstGeom>
        </p:spPr>
      </p:pic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699E1B65-A2BA-BF88-F0A0-7A71652367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2614"/>
          <a:stretch/>
        </p:blipFill>
        <p:spPr>
          <a:xfrm>
            <a:off x="3163835" y="1624126"/>
            <a:ext cx="2828443" cy="18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51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3AEA-DB31-F2FE-B74E-B5B141FB6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in defense of the pie chart….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93915-1570-89BF-1CD2-A0F7B6C0A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0894"/>
          </a:xfrm>
        </p:spPr>
        <p:txBody>
          <a:bodyPr/>
          <a:lstStyle/>
          <a:p>
            <a:r>
              <a:rPr lang="en-US" dirty="0"/>
              <a:t>Vis people hate pie charts</a:t>
            </a:r>
          </a:p>
          <a:p>
            <a:r>
              <a:rPr lang="en-US" dirty="0"/>
              <a:t>But, what if your end user finds them to be familiar and they use them routinely? </a:t>
            </a:r>
          </a:p>
          <a:p>
            <a:r>
              <a:rPr lang="en-US" dirty="0"/>
              <a:t>Are there any other benefits to a pie chart? 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74362E0F-B83A-CE95-9A2B-C7F37A67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340" y="3839498"/>
            <a:ext cx="4411362" cy="278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917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C769B-DF6A-643F-B3C7-1AECFE79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vs Line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C0F6D-1D77-338C-2A3F-DA1C62FD1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762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Don’t use a line chart if the data isn’t ordered and continuous</a:t>
            </a:r>
          </a:p>
          <a:p>
            <a:pPr lvl="1"/>
            <a:r>
              <a:rPr lang="en-US" dirty="0"/>
              <a:t>No trend</a:t>
            </a:r>
          </a:p>
          <a:p>
            <a:pPr lvl="1"/>
            <a:r>
              <a:rPr lang="en-US" dirty="0"/>
              <a:t>No interpolation between measurement points</a:t>
            </a:r>
          </a:p>
          <a:p>
            <a:r>
              <a:rPr lang="en-US" dirty="0"/>
              <a:t>In this example, does it make sense to say:</a:t>
            </a:r>
          </a:p>
          <a:p>
            <a:pPr lvl="1"/>
            <a:r>
              <a:rPr lang="en-US" dirty="0"/>
              <a:t>The more male someone is the taller they are?</a:t>
            </a:r>
          </a:p>
          <a:p>
            <a:pPr lvl="1"/>
            <a:r>
              <a:rPr lang="en-US" dirty="0"/>
              <a:t>The older someone is the taller they are? </a:t>
            </a:r>
          </a:p>
        </p:txBody>
      </p:sp>
      <p:pic>
        <p:nvPicPr>
          <p:cNvPr id="5" name="Picture 4" descr="A graph of different age groups&#10;&#10;Description automatically generated with medium confidence">
            <a:extLst>
              <a:ext uri="{FF2B5EF4-FFF2-40B4-BE49-F238E27FC236}">
                <a16:creationId xmlns:a16="http://schemas.microsoft.com/office/drawing/2014/main" id="{E25D940A-3257-D873-CF47-E69E73B1F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690" y="1403498"/>
            <a:ext cx="6358296" cy="52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392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568D-AA7B-AE41-8EF4-D7AD75CE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data with a temporal dimension…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26610-9240-8B4F-A44C-8D97DE56F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19" y="1788554"/>
            <a:ext cx="4882978" cy="4351338"/>
          </a:xfrm>
        </p:spPr>
        <p:txBody>
          <a:bodyPr>
            <a:normAutofit/>
          </a:bodyPr>
          <a:lstStyle/>
          <a:p>
            <a:r>
              <a:rPr lang="en-US" dirty="0"/>
              <a:t>Line or Bar?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Line chart conveys continuity.</a:t>
            </a:r>
          </a:p>
          <a:p>
            <a:pPr lvl="1"/>
            <a:r>
              <a:rPr lang="en-US" dirty="0"/>
              <a:t>Mentally we assume a smooth transition between measurements </a:t>
            </a:r>
          </a:p>
          <a:p>
            <a:pPr lvl="1"/>
            <a:r>
              <a:rPr lang="en-US" dirty="0"/>
              <a:t>Interpolation</a:t>
            </a:r>
          </a:p>
          <a:p>
            <a:r>
              <a:rPr lang="en-US" dirty="0"/>
              <a:t>Bar charts convey discrete measurements </a:t>
            </a:r>
          </a:p>
        </p:txBody>
      </p:sp>
      <p:pic>
        <p:nvPicPr>
          <p:cNvPr id="1026" name="Picture 2" descr="Line and Bar Graphs – Made Easy">
            <a:extLst>
              <a:ext uri="{FF2B5EF4-FFF2-40B4-BE49-F238E27FC236}">
                <a16:creationId xmlns:a16="http://schemas.microsoft.com/office/drawing/2014/main" id="{6E5A600D-844A-BD51-1A09-4C8693AC4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433" y="2134543"/>
            <a:ext cx="6639848" cy="373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FB184-686F-161A-22A2-AD360EC5CA7E}"/>
              </a:ext>
            </a:extLst>
          </p:cNvPr>
          <p:cNvSpPr txBox="1"/>
          <p:nvPr/>
        </p:nvSpPr>
        <p:spPr>
          <a:xfrm>
            <a:off x="6709719" y="5955226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do we prefer here? </a:t>
            </a:r>
          </a:p>
        </p:txBody>
      </p:sp>
    </p:spTree>
    <p:extLst>
      <p:ext uri="{BB962C8B-B14F-4D97-AF65-F5344CB8AC3E}">
        <p14:creationId xmlns:p14="http://schemas.microsoft.com/office/powerpoint/2010/main" val="18276314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0D6F-F562-D9AE-7BBF-B86B63FD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data with a temporal dimension…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37D0A-2262-3F66-8B49-8E8568EAF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9294"/>
          </a:xfrm>
        </p:spPr>
        <p:txBody>
          <a:bodyPr/>
          <a:lstStyle/>
          <a:p>
            <a:r>
              <a:rPr lang="en-US" dirty="0"/>
              <a:t>Does this make sense as a line chart?</a:t>
            </a:r>
          </a:p>
        </p:txBody>
      </p:sp>
      <p:pic>
        <p:nvPicPr>
          <p:cNvPr id="3074" name="Picture 2" descr="WordPress Charts and Graphs: How to Create Beautiful and Responsive Data  Visualizations">
            <a:extLst>
              <a:ext uri="{FF2B5EF4-FFF2-40B4-BE49-F238E27FC236}">
                <a16:creationId xmlns:a16="http://schemas.microsoft.com/office/drawing/2014/main" id="{44AC2FFC-2DD0-8E80-F4E6-E3AC7B12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2682875"/>
            <a:ext cx="698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0555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727E8-BEC8-1553-4452-E2DFF442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of data-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E8E74-734C-983B-E64A-4C6141A86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dirty="0"/>
              <a:t>What if you have sets of measurements, and you want to show their distribution</a:t>
            </a:r>
          </a:p>
          <a:p>
            <a:pPr lvl="1"/>
            <a:r>
              <a:rPr lang="en-US" dirty="0"/>
              <a:t>How many measurements fall in different brackets</a:t>
            </a:r>
          </a:p>
        </p:txBody>
      </p:sp>
      <p:pic>
        <p:nvPicPr>
          <p:cNvPr id="4098" name="Picture 2" descr="Histograms and box plots are among the chart types that can be used to show distributions in data values.">
            <a:extLst>
              <a:ext uri="{FF2B5EF4-FFF2-40B4-BE49-F238E27FC236}">
                <a16:creationId xmlns:a16="http://schemas.microsoft.com/office/drawing/2014/main" id="{C1DFB2BE-C919-803E-F5BA-E12E8294A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22"/>
          <a:stretch/>
        </p:blipFill>
        <p:spPr bwMode="auto">
          <a:xfrm>
            <a:off x="1968500" y="2997200"/>
            <a:ext cx="5025424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D05D3-B2DC-A2C4-873F-3C99D3536224}"/>
              </a:ext>
            </a:extLst>
          </p:cNvPr>
          <p:cNvSpPr txBox="1"/>
          <p:nvPr/>
        </p:nvSpPr>
        <p:spPr>
          <a:xfrm>
            <a:off x="6993924" y="3571102"/>
            <a:ext cx="37700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Frequencies</a:t>
            </a:r>
          </a:p>
          <a:p>
            <a:r>
              <a:rPr lang="en-US" dirty="0"/>
              <a:t>Of different measurements</a:t>
            </a:r>
          </a:p>
          <a:p>
            <a:endParaRPr lang="en-US" dirty="0"/>
          </a:p>
          <a:p>
            <a:r>
              <a:rPr lang="en-US" dirty="0"/>
              <a:t>Example- frequency of response times</a:t>
            </a:r>
          </a:p>
          <a:p>
            <a:endParaRPr lang="en-US" dirty="0"/>
          </a:p>
          <a:p>
            <a:r>
              <a:rPr lang="en-US" dirty="0"/>
              <a:t>What task does this support? </a:t>
            </a:r>
          </a:p>
        </p:txBody>
      </p:sp>
    </p:spTree>
    <p:extLst>
      <p:ext uri="{BB962C8B-B14F-4D97-AF65-F5344CB8AC3E}">
        <p14:creationId xmlns:p14="http://schemas.microsoft.com/office/powerpoint/2010/main" val="17000389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9E9B-691B-8D09-F2EF-710CC36B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more kinds of visualizations… 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E8D8E5A-704D-2ABF-9424-387D4A526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438" y="1250144"/>
            <a:ext cx="7078362" cy="500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45B8E3-C61E-4629-3FB5-099FF1DE335E}"/>
              </a:ext>
            </a:extLst>
          </p:cNvPr>
          <p:cNvSpPr txBox="1"/>
          <p:nvPr/>
        </p:nvSpPr>
        <p:spPr>
          <a:xfrm>
            <a:off x="-128414" y="6308209"/>
            <a:ext cx="8941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sng" dirty="0">
                <a:effectLst/>
                <a:latin typeface="Lato Extended"/>
                <a:hlinkClick r:id="rId3"/>
              </a:rPr>
              <a:t>https://gramener.github.io/visual-vocabulary-vega/#/Ranking/Links to an external 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4444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E02D-7C3E-DD0C-4337-5FE6F230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460F0-EEDA-799E-0FE1-893D06157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84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3359A-AB27-3948-8FCB-02FF0AD20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Lie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922B2-2B4F-584D-B7E3-4B1C13AB1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09" y="1825624"/>
            <a:ext cx="4640783" cy="49528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Edward Tufte – vis researcher from 1980s</a:t>
            </a:r>
          </a:p>
          <a:p>
            <a:r>
              <a:rPr lang="en-US" dirty="0"/>
              <a:t>Lie Factor: the relation between the size of the effect in the data vs the size of the effect in the graphic</a:t>
            </a:r>
          </a:p>
          <a:p>
            <a:endParaRPr lang="en-US" dirty="0"/>
          </a:p>
          <a:p>
            <a:r>
              <a:rPr lang="en-US" dirty="0"/>
              <a:t>Effect in the data: </a:t>
            </a:r>
          </a:p>
          <a:p>
            <a:pPr lvl="1"/>
            <a:r>
              <a:rPr lang="en-US" dirty="0"/>
              <a:t>39.6/35 = 1.14</a:t>
            </a:r>
          </a:p>
          <a:p>
            <a:r>
              <a:rPr lang="en-US" dirty="0"/>
              <a:t>Effect in the Graphic: </a:t>
            </a:r>
          </a:p>
          <a:p>
            <a:pPr lvl="1"/>
            <a:r>
              <a:rPr lang="en-US" dirty="0"/>
              <a:t>Large </a:t>
            </a:r>
            <a:r>
              <a:rPr lang="en-US" dirty="0" err="1"/>
              <a:t>rect</a:t>
            </a:r>
            <a:r>
              <a:rPr lang="en-US" dirty="0"/>
              <a:t> is 5x’s longer</a:t>
            </a:r>
          </a:p>
          <a:p>
            <a:r>
              <a:rPr lang="en-US" dirty="0"/>
              <a:t>Lie factor: </a:t>
            </a:r>
          </a:p>
          <a:p>
            <a:pPr lvl="1"/>
            <a:r>
              <a:rPr lang="en-US" dirty="0"/>
              <a:t>5/1.14 = 4.38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33C34FA-D94F-C349-8CFB-AA86A8AD2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232"/>
          <a:stretch/>
        </p:blipFill>
        <p:spPr>
          <a:xfrm>
            <a:off x="4998592" y="987425"/>
            <a:ext cx="6914392" cy="423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1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2E99E-CDF2-4344-BF67-DFFE7278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distortion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EBA551B-84A5-3844-A9D2-CB619DDE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782" y="610235"/>
            <a:ext cx="4152921" cy="5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4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BFD55CCE-CD17-054E-9D01-72D5699D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951"/>
            <a:ext cx="12192000" cy="523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51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47967</TotalTime>
  <Words>1309</Words>
  <Application>Microsoft Macintosh PowerPoint</Application>
  <PresentationFormat>Widescreen</PresentationFormat>
  <Paragraphs>217</Paragraphs>
  <Slides>68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Lato Extended</vt:lpstr>
      <vt:lpstr>Office Theme 2013 - 2022</vt:lpstr>
      <vt:lpstr> Engineering Interactive Visual Interfaces for Data Science (“The CS Data Vis Class”) </vt:lpstr>
      <vt:lpstr>Wed Feb 5 </vt:lpstr>
      <vt:lpstr>Logistics</vt:lpstr>
      <vt:lpstr>Questions? </vt:lpstr>
      <vt:lpstr>Previously….</vt:lpstr>
      <vt:lpstr>Design principle:</vt:lpstr>
      <vt:lpstr>Lie Factor</vt:lpstr>
      <vt:lpstr>Scale distortion</vt:lpstr>
      <vt:lpstr>PowerPoint Presentation</vt:lpstr>
      <vt:lpstr>What’s wrong?</vt:lpstr>
      <vt:lpstr>PowerPoint Presentation</vt:lpstr>
      <vt:lpstr>Does the scale always have to start at 0? </vt:lpstr>
      <vt:lpstr>Does the scale always have to start at 0? </vt:lpstr>
      <vt:lpstr>Let’s look at this visualization</vt:lpstr>
      <vt:lpstr>Can we see any change if we start at 0?</vt:lpstr>
      <vt:lpstr>PowerPoint Presentation</vt:lpstr>
      <vt:lpstr>Sometimes your data goes below zero </vt:lpstr>
      <vt:lpstr>Another example</vt:lpstr>
      <vt:lpstr>Sometimes what is missing is context </vt:lpstr>
      <vt:lpstr>PowerPoint Presentation</vt:lpstr>
      <vt:lpstr>Our goal </vt:lpstr>
      <vt:lpstr>How about 3D visualizations? </vt:lpstr>
      <vt:lpstr>Design principle: No unjustified 3d</vt:lpstr>
      <vt:lpstr>Better?</vt:lpstr>
      <vt:lpstr>Just no</vt:lpstr>
      <vt:lpstr>Whyyyyyyy</vt:lpstr>
      <vt:lpstr>PowerPoint Presentation</vt:lpstr>
      <vt:lpstr>3d design alternatives (and more….)</vt:lpstr>
      <vt:lpstr>Design principle :  Focus on the data, not extraneous elements</vt:lpstr>
      <vt:lpstr>Avoid extraneous visual elements that distract from the message</vt:lpstr>
      <vt:lpstr>Avoid extraneous visual elements that distract from the message</vt:lpstr>
      <vt:lpstr>Avoid extraneous visual elements that distract from the message</vt:lpstr>
      <vt:lpstr>Avoid extraneous visual elements that distract from the message</vt:lpstr>
      <vt:lpstr>Example- is this chart junk?</vt:lpstr>
      <vt:lpstr>Is this chart junk?</vt:lpstr>
      <vt:lpstr>PowerPoint Presentation</vt:lpstr>
      <vt:lpstr>Experimental results</vt:lpstr>
      <vt:lpstr>How to handle: More data than fits in one chart</vt:lpstr>
      <vt:lpstr>Animation: Is it easy to keep track of this? </vt:lpstr>
      <vt:lpstr>Eyes beat memory</vt:lpstr>
      <vt:lpstr>Alternative to animation</vt:lpstr>
      <vt:lpstr>Reduced….</vt:lpstr>
      <vt:lpstr>But what about this? </vt:lpstr>
      <vt:lpstr>Small multiples</vt:lpstr>
      <vt:lpstr>How to choose a visualization to communicate your data well?</vt:lpstr>
      <vt:lpstr>Considering pie charts</vt:lpstr>
      <vt:lpstr>Pie chart??? WHY</vt:lpstr>
      <vt:lpstr>PowerPoint Presentation</vt:lpstr>
      <vt:lpstr>Critique?</vt:lpstr>
      <vt:lpstr>Design alternative</vt:lpstr>
      <vt:lpstr>Bar vs pie</vt:lpstr>
      <vt:lpstr>Can you see the differences?</vt:lpstr>
      <vt:lpstr>How about now? </vt:lpstr>
      <vt:lpstr>Design alternatives</vt:lpstr>
      <vt:lpstr>Design approach 1</vt:lpstr>
      <vt:lpstr>Pie-chart re-design </vt:lpstr>
      <vt:lpstr>Design alternative</vt:lpstr>
      <vt:lpstr>Design alternative:</vt:lpstr>
      <vt:lpstr>Design alternatives: </vt:lpstr>
      <vt:lpstr>Design alternative: slope graph</vt:lpstr>
      <vt:lpstr>Lots of options</vt:lpstr>
      <vt:lpstr>A moment in defense of the pie chart….</vt:lpstr>
      <vt:lpstr>Bar chart vs Line chart</vt:lpstr>
      <vt:lpstr>For data with a temporal dimension…</vt:lpstr>
      <vt:lpstr>For data with a temporal dimension…</vt:lpstr>
      <vt:lpstr>Distributions of data- histograms</vt:lpstr>
      <vt:lpstr>And more kinds of visualizations…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Aurisano, Jillian M</dc:creator>
  <cp:lastModifiedBy>Jillian Aurisano</cp:lastModifiedBy>
  <cp:revision>190</cp:revision>
  <dcterms:created xsi:type="dcterms:W3CDTF">2022-01-10T03:51:18Z</dcterms:created>
  <dcterms:modified xsi:type="dcterms:W3CDTF">2025-02-05T18:21:22Z</dcterms:modified>
</cp:coreProperties>
</file>